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8357998"/>
              </p:ext>
            </p:extLst>
          </p:nvPr>
        </p:nvGraphicFramePr>
        <p:xfrm>
          <a:off x="526064" y="2106742"/>
          <a:ext cx="2521210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586"/>
                <a:gridCol w="436728"/>
                <a:gridCol w="491319"/>
                <a:gridCol w="464024"/>
                <a:gridCol w="467553"/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r>
                        <a:rPr lang="en-US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Дерево принятия решений. Гомогенность</a:t>
            </a:r>
            <a:endParaRPr lang="ru-RU" sz="40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549049"/>
              </p:ext>
            </p:extLst>
          </p:nvPr>
        </p:nvGraphicFramePr>
        <p:xfrm>
          <a:off x="526064" y="2105127"/>
          <a:ext cx="252121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586"/>
                <a:gridCol w="436728"/>
                <a:gridCol w="491319"/>
                <a:gridCol w="464024"/>
                <a:gridCol w="46755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r>
                        <a:rPr lang="en-US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98473" y="1852285"/>
            <a:ext cx="7708830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5600" indent="-355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22300" indent="-3937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812800" indent="-355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079500" indent="-3937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257300" indent="-3429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 </a:t>
            </a:r>
            <a:endParaRPr lang="ru-RU" sz="2000" dirty="0"/>
          </a:p>
        </p:txBody>
      </p:sp>
      <p:sp>
        <p:nvSpPr>
          <p:cNvPr id="81" name="TextBox 80"/>
          <p:cNvSpPr txBox="1"/>
          <p:nvPr/>
        </p:nvSpPr>
        <p:spPr>
          <a:xfrm>
            <a:off x="3062188" y="3534896"/>
            <a:ext cx="5528354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Выбирается тест с наибольшей стоимостью.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Неоднородные множества разбиваются дальше.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 работает, если ни один тест не разбивает на хотя бы одно гомогенное множество.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Прямоугольник 83"/>
              <p:cNvSpPr/>
              <p:nvPr/>
            </p:nvSpPr>
            <p:spPr>
              <a:xfrm>
                <a:off x="3102598" y="2018830"/>
                <a:ext cx="4262834" cy="7788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𝐶𝑜𝑠𝑡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𝑠𝑒𝑡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𝑠𝑒𝑡</m:t>
                                  </m:r>
                                </m:e>
                              </m:d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ru-RU" sz="2000" i="1">
                                  <a:latin typeface="Cambria Math" panose="02040503050406030204" pitchFamily="18" charset="0"/>
                                </a:rPr>
                                <m:t>все одинаковые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0, </m:t>
                              </m:r>
                              <m:r>
                                <a:rPr lang="ru-RU" sz="2000" i="1">
                                  <a:latin typeface="Cambria Math" panose="02040503050406030204" pitchFamily="18" charset="0"/>
                                </a:rPr>
                                <m:t>иначе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4" name="Прямоугольник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2598" y="2018830"/>
                <a:ext cx="4262834" cy="77886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Прямоугольник 84"/>
              <p:cNvSpPr/>
              <p:nvPr/>
            </p:nvSpPr>
            <p:spPr>
              <a:xfrm>
                <a:off x="3102598" y="2695627"/>
                <a:ext cx="3225819" cy="8392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𝐶𝑜𝑠𝑡</m:t>
                      </m:r>
                      <m:d>
                        <m:d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𝑡𝑒𝑠𝑡</m:t>
                          </m:r>
                        </m:e>
                      </m:d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𝑒𝑡</m:t>
                          </m:r>
                        </m:sub>
                        <m:sup/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𝐶𝑜𝑠𝑡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𝑠𝑒𝑡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5" name="Прямоугольник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2598" y="2695627"/>
                <a:ext cx="3225819" cy="83926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Группа 26"/>
          <p:cNvGrpSpPr/>
          <p:nvPr/>
        </p:nvGrpSpPr>
        <p:grpSpPr>
          <a:xfrm>
            <a:off x="3245796" y="4910086"/>
            <a:ext cx="2686004" cy="1251373"/>
            <a:chOff x="3245796" y="4910086"/>
            <a:chExt cx="2686004" cy="1251373"/>
          </a:xfrm>
        </p:grpSpPr>
        <p:sp>
          <p:nvSpPr>
            <p:cNvPr id="8" name="Блок-схема: узел 7"/>
            <p:cNvSpPr/>
            <p:nvPr/>
          </p:nvSpPr>
          <p:spPr>
            <a:xfrm>
              <a:off x="3643073" y="5012224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Блок-схема: узел 12"/>
            <p:cNvSpPr/>
            <p:nvPr/>
          </p:nvSpPr>
          <p:spPr>
            <a:xfrm>
              <a:off x="5005415" y="5012224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Прямая со стрелкой 9"/>
            <p:cNvCxnSpPr>
              <a:endCxn id="13" idx="2"/>
            </p:cNvCxnSpPr>
            <p:nvPr/>
          </p:nvCxnSpPr>
          <p:spPr>
            <a:xfrm>
              <a:off x="4086625" y="5240824"/>
              <a:ext cx="91879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>
              <a:stCxn id="8" idx="4"/>
              <a:endCxn id="24" idx="0"/>
            </p:cNvCxnSpPr>
            <p:nvPr/>
          </p:nvCxnSpPr>
          <p:spPr>
            <a:xfrm flipH="1">
              <a:off x="3474396" y="5469424"/>
              <a:ext cx="397277" cy="21791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>
              <a:stCxn id="8" idx="4"/>
              <a:endCxn id="23" idx="0"/>
            </p:cNvCxnSpPr>
            <p:nvPr/>
          </p:nvCxnSpPr>
          <p:spPr>
            <a:xfrm>
              <a:off x="3871673" y="5469424"/>
              <a:ext cx="457200" cy="21791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Блок-схема: узел 22"/>
            <p:cNvSpPr/>
            <p:nvPr/>
          </p:nvSpPr>
          <p:spPr>
            <a:xfrm>
              <a:off x="4100273" y="5687342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Блок-схема: узел 23"/>
            <p:cNvSpPr/>
            <p:nvPr/>
          </p:nvSpPr>
          <p:spPr>
            <a:xfrm>
              <a:off x="3245796" y="5687342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304519" y="5288297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87818" y="5288297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68252" y="491008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2" name="Прямая со стрелкой 31"/>
            <p:cNvCxnSpPr>
              <a:stCxn id="13" idx="4"/>
              <a:endCxn id="35" idx="0"/>
            </p:cNvCxnSpPr>
            <p:nvPr/>
          </p:nvCxnSpPr>
          <p:spPr>
            <a:xfrm flipH="1">
              <a:off x="4848723" y="5469424"/>
              <a:ext cx="385292" cy="2348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>
              <a:stCxn id="13" idx="4"/>
              <a:endCxn id="34" idx="0"/>
            </p:cNvCxnSpPr>
            <p:nvPr/>
          </p:nvCxnSpPr>
          <p:spPr>
            <a:xfrm>
              <a:off x="5234015" y="5469424"/>
              <a:ext cx="469185" cy="2348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Блок-схема: узел 33"/>
            <p:cNvSpPr/>
            <p:nvPr/>
          </p:nvSpPr>
          <p:spPr>
            <a:xfrm>
              <a:off x="5474600" y="5704259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Блок-схема: узел 34"/>
            <p:cNvSpPr/>
            <p:nvPr/>
          </p:nvSpPr>
          <p:spPr>
            <a:xfrm>
              <a:off x="4620123" y="5704259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678846" y="5305214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562145" y="5305214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958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Дерево принятия </a:t>
            </a:r>
            <a:r>
              <a:rPr lang="ru-RU" dirty="0" smtClean="0"/>
              <a:t>решений. Беспорядок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178844" y="2024640"/>
                <a:ext cx="4195571" cy="666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𝐷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𝑠𝑒𝑡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e>
                      </m:func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844" y="2024640"/>
                <a:ext cx="4195571" cy="66652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183642" y="2642289"/>
                <a:ext cx="3809440" cy="8423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𝐶𝑜𝑠𝑡</m:t>
                      </m:r>
                      <m:d>
                        <m:d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𝑡𝑒𝑠𝑡</m:t>
                          </m:r>
                        </m:e>
                      </m:d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𝑒𝑡</m:t>
                          </m:r>
                        </m:sub>
                        <m:sup/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𝑠𝑒𝑡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2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𝑠𝑒𝑡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0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𝑡𝑒𝑠𝑡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3642" y="2642289"/>
                <a:ext cx="3809440" cy="8423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0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0510962"/>
              </p:ext>
            </p:extLst>
          </p:nvPr>
        </p:nvGraphicFramePr>
        <p:xfrm>
          <a:off x="225814" y="1984572"/>
          <a:ext cx="1862293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681"/>
                <a:gridCol w="322590"/>
                <a:gridCol w="362913"/>
                <a:gridCol w="342751"/>
                <a:gridCol w="345358"/>
              </a:tblGrid>
              <a:tr h="243738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38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38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38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38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38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38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38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38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Таблица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2794966"/>
                  </p:ext>
                </p:extLst>
              </p:nvPr>
            </p:nvGraphicFramePr>
            <p:xfrm>
              <a:off x="2183642" y="3982218"/>
              <a:ext cx="6185244" cy="258838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11480"/>
                    <a:gridCol w="513787"/>
                    <a:gridCol w="422853"/>
                    <a:gridCol w="477462"/>
                    <a:gridCol w="590072"/>
                    <a:gridCol w="702915"/>
                    <a:gridCol w="459781"/>
                    <a:gridCol w="607342"/>
                    <a:gridCol w="398780"/>
                    <a:gridCol w="560734"/>
                    <a:gridCol w="596491"/>
                    <a:gridCol w="443547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</a:t>
                          </a:r>
                          <a:endParaRPr lang="ru-RU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endParaRPr lang="ru-RU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</a:t>
                          </a:r>
                          <a:endParaRPr lang="ru-RU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</a:t>
                          </a:r>
                          <a:endParaRPr lang="ru-RU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?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H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927838">
                    <a:tc>
                      <a:txBody>
                        <a:bodyPr/>
                        <a:lstStyle/>
                        <a:p>
                          <a:r>
                            <a:rPr lang="ru-RU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С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1∗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+0∗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8</m:t>
                                    </m:r>
                                  </m:den>
                                </m:f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+0∗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8</m:t>
                                    </m:r>
                                  </m:den>
                                </m:f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=0.5</m:t>
                                </m:r>
                              </m:oMath>
                            </m:oMathPara>
                          </a14:m>
                          <a:endParaRPr lang="ru-RU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0∗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8</m:t>
                                    </m:r>
                                  </m:den>
                                </m:f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+0.9∗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≈0.6</m:t>
                                </m:r>
                              </m:oMath>
                            </m:oMathPara>
                          </a14:m>
                          <a:endParaRPr lang="ru-RU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endParaRPr lang="ru-RU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0.9∗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8</m:t>
                                    </m:r>
                                  </m:den>
                                </m:f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+0∗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+0.9∗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≈0.</m:t>
                              </m:r>
                            </m:oMath>
                          </a14:m>
                          <a:r>
                            <a:rPr lang="en-US" sz="1400" b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7</a:t>
                          </a:r>
                          <a:endParaRPr lang="ru-RU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endParaRPr lang="ru-RU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0.9∗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8</m:t>
                                    </m:r>
                                  </m:den>
                                </m:f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+0.9∗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8</m:t>
                                    </m:r>
                                  </m:den>
                                </m:f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+1∗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≈0.95</m:t>
                                </m:r>
                              </m:oMath>
                            </m:oMathPara>
                          </a14:m>
                          <a:endParaRPr lang="ru-RU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endParaRPr lang="ru-RU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Таблица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2794966"/>
                  </p:ext>
                </p:extLst>
              </p:nvPr>
            </p:nvGraphicFramePr>
            <p:xfrm>
              <a:off x="2183642" y="3982218"/>
              <a:ext cx="6185244" cy="258838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11480"/>
                    <a:gridCol w="513787"/>
                    <a:gridCol w="422853"/>
                    <a:gridCol w="477462"/>
                    <a:gridCol w="590072"/>
                    <a:gridCol w="702915"/>
                    <a:gridCol w="459781"/>
                    <a:gridCol w="607342"/>
                    <a:gridCol w="398780"/>
                    <a:gridCol w="560734"/>
                    <a:gridCol w="596491"/>
                    <a:gridCol w="443547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</a:t>
                          </a:r>
                          <a:endParaRPr lang="ru-RU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endParaRPr lang="ru-RU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</a:t>
                          </a:r>
                          <a:endParaRPr lang="ru-RU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</a:t>
                          </a:r>
                          <a:endParaRPr lang="ru-RU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?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H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105027">
                    <a:tc>
                      <a:txBody>
                        <a:bodyPr/>
                        <a:lstStyle/>
                        <a:p>
                          <a:r>
                            <a:rPr lang="ru-RU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С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4"/>
                          <a:stretch>
                            <a:fillRect l="-29741" t="-137569" r="-309052" b="-110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4"/>
                          <a:stretch>
                            <a:fillRect l="-141981" t="-137569" r="-238208" b="-110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4"/>
                          <a:stretch>
                            <a:fillRect l="-213750" t="-137569" r="-110417" b="-110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4"/>
                          <a:stretch>
                            <a:fillRect l="-286312" t="-137569" r="-760" b="-110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22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8889174"/>
              </p:ext>
            </p:extLst>
          </p:nvPr>
        </p:nvGraphicFramePr>
        <p:xfrm>
          <a:off x="225814" y="1984572"/>
          <a:ext cx="1862293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681"/>
                <a:gridCol w="322590"/>
                <a:gridCol w="362913"/>
                <a:gridCol w="342751"/>
                <a:gridCol w="345358"/>
              </a:tblGrid>
              <a:tr h="243738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38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38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43738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38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43738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38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43738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43738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Таблица 2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90205747"/>
                  </p:ext>
                </p:extLst>
              </p:nvPr>
            </p:nvGraphicFramePr>
            <p:xfrm>
              <a:off x="2183642" y="3982218"/>
              <a:ext cx="5631564" cy="21875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8246"/>
                    <a:gridCol w="745461"/>
                    <a:gridCol w="752695"/>
                    <a:gridCol w="680320"/>
                    <a:gridCol w="709684"/>
                    <a:gridCol w="817002"/>
                    <a:gridCol w="478465"/>
                    <a:gridCol w="528699"/>
                    <a:gridCol w="490992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endParaRPr lang="ru-RU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</a:t>
                          </a:r>
                          <a:endParaRPr lang="ru-RU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</a:t>
                          </a:r>
                          <a:endParaRPr lang="ru-RU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H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ru-RU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С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0∗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+0∗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ru-RU" sz="1400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endParaRPr lang="ru-RU" sz="1400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0∗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+0∗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+1∗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0.5</m:t>
                                </m:r>
                              </m:oMath>
                            </m:oMathPara>
                          </a14:m>
                          <a:endParaRPr lang="ru-RU" sz="1400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endParaRPr lang="ru-RU" sz="1400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1∗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+1∗</m:t>
                                </m:r>
                                <m:f>
                                  <m:f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ru-RU" sz="1400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endParaRPr lang="ru-RU" sz="1400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Таблица 2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90205747"/>
                  </p:ext>
                </p:extLst>
              </p:nvPr>
            </p:nvGraphicFramePr>
            <p:xfrm>
              <a:off x="2183642" y="3982218"/>
              <a:ext cx="5631564" cy="21875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8246"/>
                    <a:gridCol w="745461"/>
                    <a:gridCol w="752695"/>
                    <a:gridCol w="680320"/>
                    <a:gridCol w="709684"/>
                    <a:gridCol w="817002"/>
                    <a:gridCol w="478465"/>
                    <a:gridCol w="528699"/>
                    <a:gridCol w="490992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endParaRPr lang="ru-RU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</a:t>
                          </a:r>
                          <a:endParaRPr lang="ru-RU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</a:t>
                          </a:r>
                          <a:endParaRPr lang="ru-RU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H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04215">
                    <a:tc>
                      <a:txBody>
                        <a:bodyPr/>
                        <a:lstStyle/>
                        <a:p>
                          <a:r>
                            <a:rPr lang="ru-RU" b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С</a:t>
                          </a:r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5"/>
                          <a:stretch>
                            <a:fillRect l="-28862" t="-214655" r="-248374" b="-172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5"/>
                          <a:stretch>
                            <a:fillRect l="-87328" t="-214655" r="-68320" b="-172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5"/>
                          <a:stretch>
                            <a:fillRect l="-276423" t="-214655" r="-813" b="-172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b="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24" name="Прямоугольник 23"/>
          <p:cNvSpPr/>
          <p:nvPr/>
        </p:nvSpPr>
        <p:spPr>
          <a:xfrm>
            <a:off x="2178844" y="3365601"/>
            <a:ext cx="5529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Выбирается тест с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наименьшей стоимостью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Неоднородные множества разбиваются дальше.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14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Построение правил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694678"/>
              </p:ext>
            </p:extLst>
          </p:nvPr>
        </p:nvGraphicFramePr>
        <p:xfrm>
          <a:off x="498474" y="2534314"/>
          <a:ext cx="106452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33"/>
                <a:gridCol w="275233"/>
                <a:gridCol w="275233"/>
                <a:gridCol w="238827"/>
              </a:tblGrid>
              <a:tr h="254834">
                <a:tc gridSpan="4">
                  <a:txBody>
                    <a:bodyPr/>
                    <a:lstStyle/>
                    <a:p>
                      <a:r>
                        <a:rPr lang="ru-RU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34">
                <a:tc>
                  <a:txBody>
                    <a:bodyPr/>
                    <a:lstStyle/>
                    <a:p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34">
                <a:tc>
                  <a:txBody>
                    <a:bodyPr/>
                    <a:lstStyle/>
                    <a:p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34">
                <a:tc>
                  <a:txBody>
                    <a:bodyPr/>
                    <a:lstStyle/>
                    <a:p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Стрелка вправо 8"/>
          <p:cNvSpPr/>
          <p:nvPr/>
        </p:nvSpPr>
        <p:spPr>
          <a:xfrm>
            <a:off x="1733265" y="3046794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подготовка 9"/>
          <p:cNvSpPr/>
          <p:nvPr/>
        </p:nvSpPr>
        <p:spPr>
          <a:xfrm>
            <a:off x="2677141" y="3441033"/>
            <a:ext cx="1060704" cy="612648"/>
          </a:xfrm>
          <a:prstGeom prst="flowChartPrepar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test2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Блок-схема: подготовка 10"/>
          <p:cNvSpPr/>
          <p:nvPr/>
        </p:nvSpPr>
        <p:spPr>
          <a:xfrm>
            <a:off x="3537659" y="2437478"/>
            <a:ext cx="1060704" cy="612648"/>
          </a:xfrm>
          <a:prstGeom prst="flowChartPrepar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test1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/>
          <p:cNvCxnSpPr>
            <a:stCxn id="11" idx="2"/>
            <a:endCxn id="10" idx="0"/>
          </p:cNvCxnSpPr>
          <p:nvPr/>
        </p:nvCxnSpPr>
        <p:spPr>
          <a:xfrm flipH="1">
            <a:off x="3207493" y="3050126"/>
            <a:ext cx="860518" cy="3909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10" idx="2"/>
          </p:cNvCxnSpPr>
          <p:nvPr/>
        </p:nvCxnSpPr>
        <p:spPr>
          <a:xfrm flipH="1">
            <a:off x="2821184" y="4053681"/>
            <a:ext cx="386309" cy="3390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10" idx="2"/>
          </p:cNvCxnSpPr>
          <p:nvPr/>
        </p:nvCxnSpPr>
        <p:spPr>
          <a:xfrm>
            <a:off x="3207493" y="4053681"/>
            <a:ext cx="330166" cy="3390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1" idx="2"/>
          </p:cNvCxnSpPr>
          <p:nvPr/>
        </p:nvCxnSpPr>
        <p:spPr>
          <a:xfrm>
            <a:off x="4068011" y="3050126"/>
            <a:ext cx="0" cy="4813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1" idx="2"/>
          </p:cNvCxnSpPr>
          <p:nvPr/>
        </p:nvCxnSpPr>
        <p:spPr>
          <a:xfrm>
            <a:off x="4068011" y="3050126"/>
            <a:ext cx="704439" cy="381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03054" y="2048846"/>
            <a:ext cx="3152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Дерево принятия решений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4952366" y="3050126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996554" y="2276964"/>
                <a:ext cx="3073718" cy="230832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𝑖𝑓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𝑡𝑒𝑠𝑡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𝑡h𝑒𝑛</m:t>
                      </m:r>
                    </m:oMath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𝑖𝑓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𝑡𝑒𝑠𝑡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𝑡h𝑒𝑛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𝑌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𝑒𝑙𝑠𝑒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𝑖𝑓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𝑡𝑒𝑠𝑡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𝑡h𝑒𝑛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…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𝑒𝑙𝑠𝑒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𝑖𝑓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𝑡𝑒𝑠𝑡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𝑡h𝑒𝑛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𝑌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𝑒𝑙𝑠𝑒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𝑁</m:t>
                      </m:r>
                    </m:oMath>
                  </m:oMathPara>
                </a14:m>
                <a:endParaRPr lang="en-US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554" y="2276964"/>
                <a:ext cx="3073718" cy="2308324"/>
              </a:xfrm>
              <a:prstGeom prst="rect">
                <a:avLst/>
              </a:prstGeom>
              <a:blipFill rotWithShape="0">
                <a:blip r:embed="rId2"/>
                <a:stretch>
                  <a:fillRect l="-39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2845827" y="4202860"/>
            <a:ext cx="723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Блок-схема: подготовка 28"/>
          <p:cNvSpPr/>
          <p:nvPr/>
        </p:nvSpPr>
        <p:spPr>
          <a:xfrm>
            <a:off x="2146789" y="5005339"/>
            <a:ext cx="1060704" cy="612648"/>
          </a:xfrm>
          <a:prstGeom prst="flowChartPrepar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testN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Прямая со стрелкой 29"/>
          <p:cNvCxnSpPr>
            <a:endCxn id="29" idx="0"/>
          </p:cNvCxnSpPr>
          <p:nvPr/>
        </p:nvCxnSpPr>
        <p:spPr>
          <a:xfrm flipH="1">
            <a:off x="2677141" y="4708478"/>
            <a:ext cx="376055" cy="2968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2294435" y="5627298"/>
            <a:ext cx="386309" cy="3390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2724560" y="5627298"/>
            <a:ext cx="330166" cy="3390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Стрелка вправо 34"/>
          <p:cNvSpPr/>
          <p:nvPr/>
        </p:nvSpPr>
        <p:spPr>
          <a:xfrm rot="5400000">
            <a:off x="7044209" y="4931850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5989447" y="5827680"/>
            <a:ext cx="30808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Упрощенный набор правил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79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4891</TotalTime>
  <Words>359</Words>
  <Application>Microsoft Office PowerPoint</Application>
  <PresentationFormat>Экран (4:3)</PresentationFormat>
  <Paragraphs>309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Cambria Math</vt:lpstr>
      <vt:lpstr>Rockwell</vt:lpstr>
      <vt:lpstr>Wingdings</vt:lpstr>
      <vt:lpstr>Преимущество</vt:lpstr>
      <vt:lpstr>Дерево принятия решений. Гомогенность</vt:lpstr>
      <vt:lpstr>Дерево принятия решений. Беспорядок</vt:lpstr>
      <vt:lpstr>Построение правил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Sasha</cp:lastModifiedBy>
  <cp:revision>405</cp:revision>
  <cp:lastPrinted>2017-02-02T08:45:40Z</cp:lastPrinted>
  <dcterms:created xsi:type="dcterms:W3CDTF">2017-01-31T11:25:04Z</dcterms:created>
  <dcterms:modified xsi:type="dcterms:W3CDTF">2017-03-21T16:05:33Z</dcterms:modified>
</cp:coreProperties>
</file>